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63" r:id="rId3"/>
    <p:sldId id="280" r:id="rId4"/>
    <p:sldId id="266" r:id="rId5"/>
    <p:sldId id="265" r:id="rId6"/>
    <p:sldId id="283" r:id="rId7"/>
    <p:sldId id="306" r:id="rId8"/>
    <p:sldId id="276" r:id="rId9"/>
    <p:sldId id="307" r:id="rId10"/>
    <p:sldId id="275" r:id="rId11"/>
    <p:sldId id="274" r:id="rId12"/>
    <p:sldId id="285" r:id="rId13"/>
    <p:sldId id="277" r:id="rId14"/>
    <p:sldId id="288" r:id="rId15"/>
    <p:sldId id="264" r:id="rId16"/>
    <p:sldId id="278" r:id="rId17"/>
    <p:sldId id="292" r:id="rId18"/>
    <p:sldId id="294" r:id="rId19"/>
    <p:sldId id="290" r:id="rId20"/>
    <p:sldId id="289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2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C638D-2CA7-481F-8201-74F247A18E65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31CFB-33B2-48F6-9511-AC8DFB0E3C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C638D-2CA7-481F-8201-74F247A18E65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31CFB-33B2-48F6-9511-AC8DFB0E3C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C638D-2CA7-481F-8201-74F247A18E65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31CFB-33B2-48F6-9511-AC8DFB0E3C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C638D-2CA7-481F-8201-74F247A18E65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31CFB-33B2-48F6-9511-AC8DFB0E3C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C638D-2CA7-481F-8201-74F247A18E65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31CFB-33B2-48F6-9511-AC8DFB0E3C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C638D-2CA7-481F-8201-74F247A18E65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31CFB-33B2-48F6-9511-AC8DFB0E3C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C638D-2CA7-481F-8201-74F247A18E65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31CFB-33B2-48F6-9511-AC8DFB0E3C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C638D-2CA7-481F-8201-74F247A18E65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31CFB-33B2-48F6-9511-AC8DFB0E3C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C638D-2CA7-481F-8201-74F247A18E65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31CFB-33B2-48F6-9511-AC8DFB0E3C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C638D-2CA7-481F-8201-74F247A18E65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31CFB-33B2-48F6-9511-AC8DFB0E3C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C638D-2CA7-481F-8201-74F247A18E65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31CFB-33B2-48F6-9511-AC8DFB0E3C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C638D-2CA7-481F-8201-74F247A18E65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31CFB-33B2-48F6-9511-AC8DFB0E3C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13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539552" y="692696"/>
            <a:ext cx="80648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5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Петербург Достоевского </a:t>
            </a:r>
            <a:endParaRPr lang="ru-RU" sz="5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79711" y="5373216"/>
            <a:ext cx="7088703" cy="12926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cap="none" spc="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Пухальская</a:t>
            </a:r>
            <a:r>
              <a:rPr lang="ru-RU" sz="2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 Л.В., учитель русского языка и литературы </a:t>
            </a:r>
          </a:p>
          <a:p>
            <a:pPr algn="ctr"/>
            <a:r>
              <a:rPr lang="ru-RU" sz="2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МОБУ « Лицей№9»г. Оренбурга</a:t>
            </a:r>
            <a:endParaRPr lang="ru-RU" sz="2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9" name="Рисунок 8" descr="140313103717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068960"/>
            <a:ext cx="3960440" cy="3604658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79 0.14662 L 0.59844 -0.23104 " pathEditMode="relative" rAng="0" ptsTypes="AA">
                                      <p:cBhvr>
                                        <p:cTn id="6" dur="8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00" y="-1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0"/>
            <a:ext cx="2592288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</p:cBhvr>
                                      <p:by x="4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Picture 6" descr="original2304300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6553200" cy="4351338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7" descr="DSC0040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98805">
            <a:off x="5901355" y="2701575"/>
            <a:ext cx="2971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043608" y="0"/>
            <a:ext cx="7416824" cy="584775"/>
          </a:xfrm>
          <a:prstGeom prst="rect">
            <a:avLst/>
          </a:prstGeom>
          <a:solidFill>
            <a:schemeClr val="bg1">
              <a:lumMod val="95000"/>
              <a:alpha val="29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altLang="ru-RU" sz="3200" b="1" i="1" dirty="0" smtClean="0">
                <a:latin typeface="Monotype Corsiva" pitchFamily="66" charset="0"/>
              </a:rPr>
              <a:t>Дом Родиона Раскольникова</a:t>
            </a:r>
            <a:endParaRPr lang="ru-RU" altLang="ru-RU" sz="3200" b="1" i="1" dirty="0"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7" descr="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1143000"/>
            <a:ext cx="6096000" cy="3463925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8" descr="89973221_Raskolnikov_Illyustraciya_I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668348">
            <a:off x="668353" y="1677658"/>
            <a:ext cx="229393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691680" y="0"/>
            <a:ext cx="6408712" cy="646331"/>
          </a:xfrm>
          <a:prstGeom prst="rect">
            <a:avLst/>
          </a:prstGeom>
          <a:solidFill>
            <a:schemeClr val="bg1">
              <a:lumMod val="95000"/>
              <a:alpha val="44000"/>
            </a:schemeClr>
          </a:solidFill>
        </p:spPr>
        <p:txBody>
          <a:bodyPr wrap="square">
            <a:spAutoFit/>
          </a:bodyPr>
          <a:lstStyle/>
          <a:p>
            <a:r>
              <a:rPr lang="ru-RU" altLang="ru-RU" sz="3600" b="1" i="1" dirty="0" smtClean="0">
                <a:latin typeface="Monotype Corsiva" pitchFamily="66" charset="0"/>
              </a:rPr>
              <a:t>Квартира Раскольникова</a:t>
            </a:r>
            <a:endParaRPr lang="ru-RU" altLang="ru-RU" sz="3600" b="1" i="1" dirty="0"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085184"/>
            <a:ext cx="9144000" cy="1323439"/>
          </a:xfrm>
          <a:prstGeom prst="rect">
            <a:avLst/>
          </a:prstGeom>
          <a:solidFill>
            <a:schemeClr val="bg1">
              <a:lumMod val="95000"/>
              <a:alpha val="29000"/>
            </a:schemeClr>
          </a:solidFill>
        </p:spPr>
        <p:txBody>
          <a:bodyPr wrap="square">
            <a:spAutoFit/>
          </a:bodyPr>
          <a:lstStyle/>
          <a:p>
            <a:r>
              <a:rPr lang="ru-RU" altLang="ru-RU" sz="2000" b="1" dirty="0" smtClean="0">
                <a:latin typeface="Monotype Corsiva" pitchFamily="66" charset="0"/>
              </a:rPr>
              <a:t>Комната Родиона в романе сравнивается с гробом. «Крошечная клетушка, шагов в шесть длиной, имевшая самый жалкий вид с своими желтенькими, пыльными и всюду отстававшими от стены обоями, и до того низкая, что чуть-чуть высокому человеку становилось в ней жутко, и всё казалось, что вот-вот стукнешься головой о потолок» </a:t>
            </a:r>
            <a:endParaRPr lang="ru-RU" altLang="ru-RU" sz="20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9" descr="okn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256381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Protz_Grandma_house_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3048000"/>
            <a:ext cx="5257800" cy="350520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8" descr="dvor_200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67995">
            <a:off x="6096000" y="914400"/>
            <a:ext cx="281781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771800" y="0"/>
            <a:ext cx="4032448" cy="646331"/>
          </a:xfrm>
          <a:prstGeom prst="rect">
            <a:avLst/>
          </a:prstGeom>
          <a:solidFill>
            <a:schemeClr val="bg1">
              <a:lumMod val="95000"/>
              <a:alpha val="31000"/>
            </a:schemeClr>
          </a:solidFill>
        </p:spPr>
        <p:txBody>
          <a:bodyPr wrap="square">
            <a:spAutoFit/>
          </a:bodyPr>
          <a:lstStyle/>
          <a:p>
            <a:r>
              <a:rPr lang="ru-RU" altLang="ru-RU" sz="3600" b="1" i="1" dirty="0" smtClean="0">
                <a:latin typeface="Monotype Corsiva" pitchFamily="66" charset="0"/>
              </a:rPr>
              <a:t>Дом Алены Ивановны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339752" y="3244334"/>
            <a:ext cx="38164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latin typeface="Monotype Corsiva" pitchFamily="66" charset="0"/>
              </a:rPr>
              <a:t>Канал </a:t>
            </a:r>
            <a:r>
              <a:rPr lang="ru-RU" altLang="ru-RU" b="1" dirty="0" err="1" smtClean="0">
                <a:latin typeface="Monotype Corsiva" pitchFamily="66" charset="0"/>
              </a:rPr>
              <a:t>Грибоедова</a:t>
            </a:r>
            <a:r>
              <a:rPr lang="ru-RU" altLang="ru-RU" b="1" dirty="0" smtClean="0">
                <a:latin typeface="Monotype Corsiva" pitchFamily="66" charset="0"/>
              </a:rPr>
              <a:t>, 104 </a:t>
            </a:r>
            <a:endParaRPr lang="ru-RU" altLang="ru-RU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6" descr="xxxxxxxxxxxxx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404664"/>
            <a:ext cx="6086475" cy="3432175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4149081"/>
            <a:ext cx="9144000" cy="2031325"/>
          </a:xfrm>
          <a:prstGeom prst="rect">
            <a:avLst/>
          </a:prstGeom>
          <a:solidFill>
            <a:schemeClr val="bg1">
              <a:lumMod val="95000"/>
              <a:alpha val="37000"/>
            </a:schemeClr>
          </a:solidFill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latin typeface="Monotype Corsiva" pitchFamily="66" charset="0"/>
              </a:rPr>
              <a:t>«Небольшая комната, в которую прошел молодой человек, с желтыми обоями, геранями и кисейными занавесками на окнах, была в эту минуту ярко освещена заходящим солнцем…</a:t>
            </a:r>
          </a:p>
          <a:p>
            <a:r>
              <a:rPr lang="ru-RU" altLang="ru-RU" b="1" dirty="0" smtClean="0">
                <a:latin typeface="Monotype Corsiva" pitchFamily="66" charset="0"/>
              </a:rPr>
              <a:t>Мебель, вся очень старая и из желтого дерева, состояла из дивана с огромною выгнутою деревянною спинкой, круглого стола овальной формы перед диваном, туалета с зеркальцем в простенке, стульев по стенам да двух-трех грошовых картинок в желтых рамках, изображавших немецких барышень с птицами в руках, --вот и вся мебель. В углу перед небольшим образом горела лампада. Всё было очень чисто: и мебель, и полы были оттерты под лоск; всё блестело»</a:t>
            </a:r>
            <a:endParaRPr lang="ru-RU" altLang="ru-RU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5" descr="дом сони мармеладово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219200"/>
            <a:ext cx="6096000" cy="406400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6" descr="0_2b25e_63cbd77a_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96837">
            <a:off x="4495800" y="3276600"/>
            <a:ext cx="4292600" cy="284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11560" y="260648"/>
            <a:ext cx="8208912" cy="646331"/>
          </a:xfrm>
          <a:prstGeom prst="rect">
            <a:avLst/>
          </a:prstGeom>
          <a:solidFill>
            <a:schemeClr val="bg1">
              <a:lumMod val="95000"/>
              <a:alpha val="26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altLang="ru-RU" sz="3600" b="1" i="1" dirty="0" smtClean="0">
                <a:latin typeface="Monotype Corsiva" pitchFamily="66" charset="0"/>
              </a:rPr>
              <a:t>Дом Сони Мармеладовой</a:t>
            </a:r>
            <a:endParaRPr lang="ru-RU" altLang="ru-RU" sz="3600" b="1" i="1" dirty="0"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55776" y="1484784"/>
            <a:ext cx="32044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latin typeface="Monotype Corsiva" pitchFamily="66" charset="0"/>
              </a:rPr>
              <a:t>Канал </a:t>
            </a:r>
            <a:r>
              <a:rPr lang="ru-RU" altLang="ru-RU" b="1" dirty="0" err="1" smtClean="0">
                <a:latin typeface="Monotype Corsiva" pitchFamily="66" charset="0"/>
              </a:rPr>
              <a:t>Грибоедова</a:t>
            </a:r>
            <a:r>
              <a:rPr lang="ru-RU" altLang="ru-RU" b="1" dirty="0" smtClean="0">
                <a:latin typeface="Monotype Corsiva" pitchFamily="66" charset="0"/>
              </a:rPr>
              <a:t>, 73 </a:t>
            </a:r>
            <a:endParaRPr lang="ru-RU" altLang="ru-RU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5" descr="ccc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260648"/>
            <a:ext cx="5743575" cy="3265488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39552" y="3645024"/>
            <a:ext cx="8064896" cy="2862322"/>
          </a:xfrm>
          <a:prstGeom prst="rect">
            <a:avLst/>
          </a:prstGeom>
          <a:solidFill>
            <a:schemeClr val="bg1">
              <a:lumMod val="95000"/>
              <a:alpha val="31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altLang="ru-RU" b="1" dirty="0" smtClean="0">
                <a:latin typeface="Monotype Corsiva" pitchFamily="66" charset="0"/>
              </a:rPr>
              <a:t>«Сонина комната походила как будто на сарай, имела вид весьма неправильного четырехугольника, и это придавало ей что-то уродливое. Стена с тремя окнами, выходившая на канаву, перерезывала комнату как-то вкось, отчего один угол, ужасно острый, убегал куда-то вглубь… другой же угол был уже слишком безобразно тупой. Во всей этой большой комнате почти совсем не было мебели. В углу, направо, находилась кровать; подле нее, ближе к двери, стул. По той же стене, где была кровать, у самых дверей в чужую квартиру, стоял простой тесовый стол, покрытый синенькою скатертью; около стола два плетеных стула… Вот все, что было в комнате. Желтоватые, обшмыганные и истасканные обои почернели по всем углам; должно быть, здесь бывало сыро и угарно зимой».</a:t>
            </a:r>
            <a:endParaRPr lang="ru-RU" altLang="ru-RU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7" descr="sscac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7239000" cy="4125913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23728" y="0"/>
            <a:ext cx="5688632" cy="646331"/>
          </a:xfrm>
          <a:prstGeom prst="rect">
            <a:avLst/>
          </a:prstGeom>
          <a:solidFill>
            <a:schemeClr val="bg1">
              <a:lumMod val="95000"/>
              <a:alpha val="27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altLang="ru-RU" sz="3600" b="1" i="1" dirty="0" smtClean="0">
                <a:latin typeface="Monotype Corsiva" pitchFamily="66" charset="0"/>
              </a:rPr>
              <a:t>Трактир</a:t>
            </a:r>
            <a:r>
              <a:rPr lang="ru-RU" altLang="ru-RU" sz="3600" b="1" dirty="0" smtClean="0">
                <a:latin typeface="Monotype Corsiva" pitchFamily="66" charset="0"/>
              </a:rPr>
              <a:t> </a:t>
            </a:r>
            <a:endParaRPr lang="ru-RU" altLang="ru-RU" sz="3600" b="1" dirty="0"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5229200"/>
            <a:ext cx="8280920" cy="1323439"/>
          </a:xfrm>
          <a:prstGeom prst="rect">
            <a:avLst/>
          </a:prstGeom>
          <a:solidFill>
            <a:schemeClr val="bg1">
              <a:lumMod val="95000"/>
              <a:alpha val="27000"/>
            </a:schemeClr>
          </a:solidFill>
        </p:spPr>
        <p:txBody>
          <a:bodyPr wrap="square">
            <a:spAutoFit/>
          </a:bodyPr>
          <a:lstStyle/>
          <a:p>
            <a:r>
              <a:rPr lang="ru-RU" altLang="ru-RU" sz="2000" b="1" dirty="0" smtClean="0">
                <a:latin typeface="Monotype Corsiva" pitchFamily="66" charset="0"/>
              </a:rPr>
              <a:t>Сцена с трактиром играет в романе не последнюю роль. В трактире вблизи Сенной  Родион слышит разговор студента и офицера о процентщице. В грязи, духоте, вони, под пьяные крики завязывается его трагедия. В трактире звучит исповедь Мармеладова, там же раскрывает душу </a:t>
            </a:r>
            <a:r>
              <a:rPr lang="ru-RU" altLang="ru-RU" sz="2000" b="1" dirty="0" err="1" smtClean="0">
                <a:latin typeface="Monotype Corsiva" pitchFamily="66" charset="0"/>
              </a:rPr>
              <a:t>Свидригайлов</a:t>
            </a:r>
            <a:r>
              <a:rPr lang="ru-RU" altLang="ru-RU" sz="2000" b="1" dirty="0" smtClean="0">
                <a:latin typeface="Monotype Corsiva" pitchFamily="66" charset="0"/>
              </a:rPr>
              <a:t>.</a:t>
            </a:r>
            <a:endParaRPr lang="ru-RU" altLang="ru-RU" sz="20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7" descr="stupeni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3298825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index_pic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620688"/>
            <a:ext cx="2551113" cy="4104456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67544" y="4797151"/>
            <a:ext cx="8424936" cy="1938992"/>
          </a:xfrm>
          <a:prstGeom prst="rect">
            <a:avLst/>
          </a:prstGeom>
          <a:solidFill>
            <a:schemeClr val="bg1">
              <a:lumMod val="95000"/>
              <a:alpha val="28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latin typeface="Monotype Corsiva" pitchFamily="66" charset="0"/>
              </a:rPr>
              <a:t>Лестницы в романе часто становятся местом очень важных событий. Исследователь Бахтин М. М. отмечает, что вся жизнь героев романа проходит на лестнице, на виду. Раскольников разговаривает с Соней у дверей, так что весь разговор слышит </a:t>
            </a:r>
            <a:r>
              <a:rPr lang="ru-RU" altLang="ru-RU" sz="2000" b="1" dirty="0" err="1" smtClean="0">
                <a:latin typeface="Monotype Corsiva" pitchFamily="66" charset="0"/>
              </a:rPr>
              <a:t>Свидригайлов</a:t>
            </a:r>
            <a:r>
              <a:rPr lang="ru-RU" altLang="ru-RU" sz="2000" b="1" dirty="0" smtClean="0">
                <a:latin typeface="Monotype Corsiva" pitchFamily="66" charset="0"/>
              </a:rPr>
              <a:t>. Соседи, сгрудившись возле дверей, становятся свидетелями предсмертных мук Мармеладова, отчаяния Катерины Ивановны и смерти ее мужа.</a:t>
            </a:r>
            <a:endParaRPr lang="ru-RU" altLang="ru-RU" sz="20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043608" y="1"/>
            <a:ext cx="7488832" cy="2160591"/>
          </a:xfrm>
          <a:prstGeom prst="rect">
            <a:avLst/>
          </a:prstGeom>
          <a:solidFill>
            <a:schemeClr val="bg1">
              <a:lumMod val="95000"/>
              <a:alpha val="24000"/>
            </a:schemeClr>
          </a:solidFill>
        </p:spPr>
        <p:txBody>
          <a:bodyPr wrap="square">
            <a:spAutoFit/>
          </a:bodyPr>
          <a:lstStyle/>
          <a:p>
            <a:pPr marL="342900" lvl="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800" b="1" spc="-150" dirty="0" smtClean="0">
                <a:latin typeface="Monotype Corsiva" pitchFamily="66" charset="0"/>
              </a:rPr>
              <a:t>Петербург Достоевского -  город контрастов: «униженных и оскорбленных» и «сильных мира сего»; это город, где нечем дышать, город равнодушия и бесчеловечности; это и город-убийца, и город-призрак, и город-тупик; это ужас и безумие. Безумный город порождает безумные идеи, город-убийца порождает людей-убийц. . .</a:t>
            </a:r>
          </a:p>
        </p:txBody>
      </p:sp>
      <p:pic>
        <p:nvPicPr>
          <p:cNvPr id="6" name="Рисунок 5" descr="DSC04723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78449"/>
            <a:ext cx="3131840" cy="4079551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7" name="Рисунок 6" descr="DSC04724a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8898" y="2924944"/>
            <a:ext cx="3835102" cy="3933056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8" name="Рисунок 7" descr="407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832" y="2400300"/>
            <a:ext cx="2857500" cy="445770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3" descr="0011-025-Peterburg-vtoroj-poloviny-19-vek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36912"/>
            <a:ext cx="4876800" cy="3751263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220072" y="260649"/>
            <a:ext cx="3923928" cy="5632311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latin typeface="Monotype Corsiva" pitchFamily="66" charset="0"/>
              </a:rPr>
              <a:t>Город Санкт-Петербург – культурная столица России. Он основан 16 (27) мая 1703 года Петром I. В 1712—1918 годах — столица Российского государства. Петербург вдохновил многих  писателей, поэтов, художников, скульпторов, архитекторов на создание своих шедевров.</a:t>
            </a:r>
          </a:p>
          <a:p>
            <a:pPr algn="ctr"/>
            <a:r>
              <a:rPr lang="ru-RU" altLang="ru-RU" b="1" dirty="0" smtClean="0">
                <a:latin typeface="Monotype Corsiva" pitchFamily="66" charset="0"/>
              </a:rPr>
              <a:t>О нем писали такие великие люди ,как: А.С,. Пушкин, Н.В.Гоголь, Ф.М.Достоевский, А.Ахматова, Андрей Белый и др.</a:t>
            </a:r>
          </a:p>
          <a:p>
            <a:pPr algn="ctr"/>
            <a:r>
              <a:rPr lang="ru-RU" altLang="ru-RU" b="1" dirty="0" smtClean="0">
                <a:latin typeface="Monotype Corsiva" pitchFamily="66" charset="0"/>
              </a:rPr>
              <a:t>В творчестве Ф.М.Достоевского Петербург занимает особое место.</a:t>
            </a:r>
          </a:p>
          <a:p>
            <a:pPr algn="ctr"/>
            <a:r>
              <a:rPr lang="ru-RU" altLang="ru-RU" b="1" dirty="0" smtClean="0">
                <a:latin typeface="Monotype Corsiva" pitchFamily="66" charset="0"/>
              </a:rPr>
              <a:t>Именно здесь создавались его культовые произведения, город стал истинным героем таких романов, как "Белые ночи", "Униженные и оскорбленные", "Преступление и наказание", "</a:t>
            </a:r>
            <a:r>
              <a:rPr lang="ru-RU" altLang="ru-RU" b="1" dirty="0" err="1" smtClean="0">
                <a:latin typeface="Monotype Corsiva" pitchFamily="66" charset="0"/>
              </a:rPr>
              <a:t>Идиот</a:t>
            </a:r>
            <a:r>
              <a:rPr lang="ru-RU" altLang="ru-RU" b="1" dirty="0" smtClean="0">
                <a:latin typeface="Monotype Corsiva" pitchFamily="66" charset="0"/>
              </a:rPr>
              <a:t>", "Подросток". </a:t>
            </a:r>
            <a:endParaRPr lang="ru-RU" altLang="ru-RU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5" descr="jjMXf6y2iF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5176838" cy="335915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6" descr="doma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29676">
            <a:off x="4495800" y="2057400"/>
            <a:ext cx="4267200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79512" y="5445224"/>
            <a:ext cx="8712968" cy="1015663"/>
          </a:xfrm>
          <a:prstGeom prst="rect">
            <a:avLst/>
          </a:prstGeom>
          <a:solidFill>
            <a:schemeClr val="bg1">
              <a:lumMod val="95000"/>
              <a:alpha val="27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latin typeface="Monotype Corsiva" pitchFamily="66" charset="0"/>
              </a:rPr>
              <a:t>Образ Петербурга в романе Ф. М. Достоевского “Преступление и наказание” глубоко символичен. Он выступает действующим лицом, соучастником страшного преступления Раскольникова, а также и его раскаяния, возвращения в мир людей. </a:t>
            </a:r>
            <a:endParaRPr lang="ru-RU" altLang="ru-RU" sz="20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755576" y="548680"/>
            <a:ext cx="74888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5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Петербург сегодня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-L-7D_wl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24944" y="-171400"/>
            <a:ext cx="15121680" cy="70294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03648" y="0"/>
            <a:ext cx="774035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endParaRPr lang="ru-RU" sz="28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260648"/>
            <a:ext cx="77403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latin typeface="Monotype Corsiva" pitchFamily="66" charset="0"/>
              </a:rPr>
              <a:t>Люблю тебя, Петра творенье…</a:t>
            </a:r>
            <a:endParaRPr lang="ru-RU" sz="48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688 0.0229 L 0.29149 0.0229 " pathEditMode="fixed" rAng="0" ptsTypes="AA">
                                      <p:cBhvr>
                                        <p:cTn id="1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" presetID="2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5" dur="50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4" grpId="1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97111645_476826_5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924928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ight_spb_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181528" y="-171400"/>
            <a:ext cx="18325528" cy="7029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3469E-6 L 0.93524 2.53469E-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alace_Square,_Saint_Petersburg,_Russ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140968" y="-2691680"/>
            <a:ext cx="18146016" cy="1213514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</p:cBhvr>
                                      <p:by x="165000" y="16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431 0.05203 C -0.00486 0.07493 0.06441 0.09782 0.10538 0.09065 C 0.14653 0.08325 0.18108 0.03954 0.17222 0.00809 C 0.16354 -0.02336 0.09965 -0.08442 0.05295 -0.09852 C 0.0059 -0.11263 -0.05729 -0.1154 -0.10885 -0.07632 C -0.16042 -0.03724 -0.22934 0.09505 -0.2566 0.13668 C -0.28351 0.1783 -0.27483 0.16258 -0.27205 0.17345 " pathEditMode="relative" rAng="0" ptsTypes="aaaaaaA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0" y="-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pbtu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852936" y="-3411760"/>
            <a:ext cx="16776237" cy="1317746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755576" y="548680"/>
            <a:ext cx="74888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5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 Спасибо за внимание!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Picture 5" descr="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564904"/>
            <a:ext cx="5743575" cy="4293096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547664" y="0"/>
            <a:ext cx="6048672" cy="1477328"/>
          </a:xfrm>
          <a:prstGeom prst="rect">
            <a:avLst/>
          </a:prstGeom>
          <a:solidFill>
            <a:schemeClr val="bg1">
              <a:lumMod val="95000"/>
              <a:alpha val="37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latin typeface="Monotype Corsiva" pitchFamily="66" charset="0"/>
              </a:rPr>
              <a:t>В честь Федора Михайловича названа одна из улиц культурной столицы.</a:t>
            </a:r>
          </a:p>
          <a:p>
            <a:pPr algn="ctr"/>
            <a:r>
              <a:rPr lang="ru-RU" altLang="ru-RU" b="1" dirty="0" smtClean="0">
                <a:latin typeface="Monotype Corsiva" pitchFamily="66" charset="0"/>
              </a:rPr>
              <a:t>Улица Достоевского — улица в Центральном районе Санкт-Петербурга. Идет от Кузнечного переулка до Социалистической улицы.</a:t>
            </a:r>
            <a:endParaRPr lang="ru-RU" altLang="ru-RU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10" descr="DSC04739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4630738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v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381000"/>
            <a:ext cx="4114800" cy="2346325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932040" y="3429000"/>
            <a:ext cx="4211960" cy="2862322"/>
          </a:xfrm>
          <a:prstGeom prst="rect">
            <a:avLst/>
          </a:prstGeom>
          <a:solidFill>
            <a:schemeClr val="bg1">
              <a:lumMod val="95000"/>
              <a:alpha val="33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altLang="ru-RU" sz="2000" b="1" dirty="0" smtClean="0">
                <a:latin typeface="Monotype Corsiva" pitchFamily="66" charset="0"/>
              </a:rPr>
              <a:t>«Это город полусумасшедших… Редко где найдется столько мрачных, резких и странных влияний на душу человека, как в Петербурге. Чего стоят одни климатические влияния! Между тем это административный центр всей России, и характер его должен отражаться на всем» </a:t>
            </a:r>
          </a:p>
          <a:p>
            <a:pPr algn="r"/>
            <a:r>
              <a:rPr lang="ru-RU" altLang="ru-RU" sz="2000" b="1" dirty="0" smtClean="0">
                <a:latin typeface="Monotype Corsiva" pitchFamily="66" charset="0"/>
              </a:rPr>
              <a:t>Ф.М.Достоевский</a:t>
            </a:r>
            <a:endParaRPr lang="ru-RU" altLang="ru-RU" sz="20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4" descr="3b3c0ee68ad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2800350"/>
            <a:ext cx="5410200" cy="405765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95536" y="0"/>
            <a:ext cx="8424936" cy="2585323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latin typeface="Monotype Corsiva" pitchFamily="66" charset="0"/>
              </a:rPr>
              <a:t>Петербург Достоевского –грязный, мрачный,  тупиковый,  сумрачный и поистине ужасающий город.</a:t>
            </a:r>
          </a:p>
          <a:p>
            <a:pPr algn="ctr"/>
            <a:r>
              <a:rPr lang="ru-RU" altLang="ru-RU" b="1" dirty="0" smtClean="0">
                <a:latin typeface="Monotype Corsiva" pitchFamily="66" charset="0"/>
              </a:rPr>
              <a:t>Петербург – это страшное царство нищеты, бесправия, город облупленных стен, невыносимой духоты и зловония. </a:t>
            </a:r>
          </a:p>
          <a:p>
            <a:pPr algn="ctr"/>
            <a:r>
              <a:rPr lang="ru-RU" altLang="ru-RU" b="1" dirty="0" smtClean="0">
                <a:latin typeface="Monotype Corsiva" pitchFamily="66" charset="0"/>
              </a:rPr>
              <a:t>Герои Достоевского живут в страшном душевном напряжении, город будто сам толкает их на убийства.</a:t>
            </a:r>
          </a:p>
          <a:p>
            <a:pPr algn="ctr"/>
            <a:r>
              <a:rPr lang="ru-RU" altLang="ru-RU" b="1" dirty="0" smtClean="0">
                <a:latin typeface="Monotype Corsiva" pitchFamily="66" charset="0"/>
              </a:rPr>
              <a:t>«На улице жара стояла страшная, к тому же духота, толкотня, всюду извёстка, леса, кирпич, пыль и та особенная летняя вонь, столь известная каждому петербуржцу, не имеющему возможности нанять дачу»</a:t>
            </a:r>
            <a:endParaRPr lang="ru-RU" altLang="ru-RU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500312"/>
            <a:ext cx="8534400" cy="4357688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11560" y="260649"/>
            <a:ext cx="8064896" cy="1323439"/>
          </a:xfrm>
          <a:prstGeom prst="rect">
            <a:avLst/>
          </a:prstGeom>
          <a:solidFill>
            <a:schemeClr val="bg1">
              <a:lumMod val="95000"/>
              <a:alpha val="29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altLang="ru-RU" sz="4000" b="1" i="1" dirty="0" smtClean="0">
                <a:latin typeface="Monotype Corsiva" pitchFamily="66" charset="0"/>
              </a:rPr>
              <a:t>Экскурсия по страницам романа «Преступление и наказание»</a:t>
            </a:r>
            <a:endParaRPr lang="ru-RU" altLang="ru-RU" sz="4000" b="1" i="1" dirty="0"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755576" y="548680"/>
            <a:ext cx="74888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5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  </a:t>
            </a:r>
          </a:p>
        </p:txBody>
      </p:sp>
      <p:pic>
        <p:nvPicPr>
          <p:cNvPr id="6" name="Рисунок 5" descr="putevoditel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33525" y="1412776"/>
            <a:ext cx="6076950" cy="362594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Filippov_000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908720"/>
            <a:ext cx="7200800" cy="552561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755576" y="548680"/>
            <a:ext cx="74888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5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  </a:t>
            </a:r>
          </a:p>
        </p:txBody>
      </p:sp>
      <p:pic>
        <p:nvPicPr>
          <p:cNvPr id="7" name="Рисунок 6" descr="17454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2008064" y="476672"/>
            <a:ext cx="7715250" cy="5838825"/>
          </a:xfrm>
          <a:prstGeom prst="rect">
            <a:avLst/>
          </a:prstGeom>
        </p:spPr>
      </p:pic>
      <p:grpSp>
        <p:nvGrpSpPr>
          <p:cNvPr id="3" name="Группа 10"/>
          <p:cNvGrpSpPr/>
          <p:nvPr/>
        </p:nvGrpSpPr>
        <p:grpSpPr>
          <a:xfrm>
            <a:off x="-24231200" y="476672"/>
            <a:ext cx="24231200" cy="5832648"/>
            <a:chOff x="-24231200" y="476672"/>
            <a:chExt cx="24231200" cy="5832648"/>
          </a:xfrm>
        </p:grpSpPr>
        <p:pic>
          <p:nvPicPr>
            <p:cNvPr id="8" name="Рисунок 7" descr="607205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24231200" y="476672"/>
              <a:ext cx="7732677" cy="5832648"/>
            </a:xfrm>
            <a:prstGeom prst="rect">
              <a:avLst/>
            </a:prstGeom>
            <a:ln w="571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pic>
          <p:nvPicPr>
            <p:cNvPr id="9" name="Рисунок 8" descr="111main_kompas_mistik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16526344" y="476672"/>
              <a:ext cx="8584901" cy="5760640"/>
            </a:xfrm>
            <a:prstGeom prst="rect">
              <a:avLst/>
            </a:prstGeom>
            <a:ln w="571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pic>
          <p:nvPicPr>
            <p:cNvPr id="10" name="Рисунок 9" descr="506074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8029400" y="476672"/>
              <a:ext cx="8029400" cy="5760715"/>
            </a:xfrm>
            <a:prstGeom prst="rect">
              <a:avLst/>
            </a:prstGeom>
            <a:ln w="571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657</Words>
  <Application>Microsoft Office PowerPoint</Application>
  <PresentationFormat>Экран (4:3)</PresentationFormat>
  <Paragraphs>37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Arial</vt:lpstr>
      <vt:lpstr>Calibri</vt:lpstr>
      <vt:lpstr>Monotype Corsiva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Петербург Ф.М. Достоевского</dc:title>
  <dc:creator>Лариса</dc:creator>
  <cp:lastModifiedBy>Director</cp:lastModifiedBy>
  <cp:revision>34</cp:revision>
  <dcterms:created xsi:type="dcterms:W3CDTF">2014-04-26T14:51:54Z</dcterms:created>
  <dcterms:modified xsi:type="dcterms:W3CDTF">2015-04-09T14:58:27Z</dcterms:modified>
</cp:coreProperties>
</file>